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hVZlQ4FrgBqMTCbSey4H0Yd2mk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329fac9a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0329fac9aa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329fac9a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0329fac9aa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329fac9a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0329fac9aa_0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329fac9a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0329fac9aa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329fac9a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0329fac9aa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329fac9a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0329fac9aa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329fac9a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0329fac9aa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329fac9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0329fac9aa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29fac9a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0329fac9aa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329fac9a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0329fac9aa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329fac9a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0329fac9aa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329fac9a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0329fac9aa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/>
          <p:nvPr>
            <p:ph type="ctrTitle"/>
          </p:nvPr>
        </p:nvSpPr>
        <p:spPr>
          <a:xfrm>
            <a:off x="379002" y="396621"/>
            <a:ext cx="3220541" cy="2981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" type="subTitle"/>
          </p:nvPr>
        </p:nvSpPr>
        <p:spPr>
          <a:xfrm>
            <a:off x="458831" y="3589015"/>
            <a:ext cx="2146484" cy="10723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ctrTitle"/>
          </p:nvPr>
        </p:nvSpPr>
        <p:spPr>
          <a:xfrm>
            <a:off x="473264" y="404484"/>
            <a:ext cx="7866403" cy="4709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ctrTitle"/>
          </p:nvPr>
        </p:nvSpPr>
        <p:spPr>
          <a:xfrm>
            <a:off x="711803" y="588362"/>
            <a:ext cx="7117676" cy="2988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cap="none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" type="subTitle"/>
          </p:nvPr>
        </p:nvSpPr>
        <p:spPr>
          <a:xfrm>
            <a:off x="711803" y="3584814"/>
            <a:ext cx="7117676" cy="115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ctrTitle"/>
          </p:nvPr>
        </p:nvSpPr>
        <p:spPr>
          <a:xfrm>
            <a:off x="711803" y="588362"/>
            <a:ext cx="7117676" cy="2988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" type="subTitle"/>
          </p:nvPr>
        </p:nvSpPr>
        <p:spPr>
          <a:xfrm>
            <a:off x="711803" y="3584814"/>
            <a:ext cx="7117676" cy="115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4">
  <p:cSld name="1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ctrTitle"/>
          </p:nvPr>
        </p:nvSpPr>
        <p:spPr>
          <a:xfrm>
            <a:off x="3956774" y="4296434"/>
            <a:ext cx="5252541" cy="126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subTitle"/>
          </p:nvPr>
        </p:nvSpPr>
        <p:spPr>
          <a:xfrm>
            <a:off x="3956774" y="5769428"/>
            <a:ext cx="2146484" cy="569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4">
  <p:cSld name="2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/>
          <p:nvPr>
            <p:ph type="ctrTitle"/>
          </p:nvPr>
        </p:nvSpPr>
        <p:spPr>
          <a:xfrm>
            <a:off x="3739059" y="4276751"/>
            <a:ext cx="5252541" cy="126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" type="subTitle"/>
          </p:nvPr>
        </p:nvSpPr>
        <p:spPr>
          <a:xfrm>
            <a:off x="3739059" y="5787823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 4">
  <p:cSld name="3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ctrTitle"/>
          </p:nvPr>
        </p:nvSpPr>
        <p:spPr>
          <a:xfrm>
            <a:off x="154030" y="517551"/>
            <a:ext cx="3438255" cy="2639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subTitle"/>
          </p:nvPr>
        </p:nvSpPr>
        <p:spPr>
          <a:xfrm>
            <a:off x="154030" y="3588909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 4">
  <p:cSld name="4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 txBox="1"/>
          <p:nvPr>
            <p:ph type="ctrTitle"/>
          </p:nvPr>
        </p:nvSpPr>
        <p:spPr>
          <a:xfrm>
            <a:off x="154030" y="1189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" type="subTitle"/>
          </p:nvPr>
        </p:nvSpPr>
        <p:spPr>
          <a:xfrm>
            <a:off x="154030" y="3059137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 4">
  <p:cSld name="5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ctrTitle"/>
          </p:nvPr>
        </p:nvSpPr>
        <p:spPr>
          <a:xfrm>
            <a:off x="3644716" y="4237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" type="subTitle"/>
          </p:nvPr>
        </p:nvSpPr>
        <p:spPr>
          <a:xfrm>
            <a:off x="3644716" y="5859440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 4">
  <p:cSld name="6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ctrTitle"/>
          </p:nvPr>
        </p:nvSpPr>
        <p:spPr>
          <a:xfrm>
            <a:off x="3644716" y="4237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" type="subTitle"/>
          </p:nvPr>
        </p:nvSpPr>
        <p:spPr>
          <a:xfrm>
            <a:off x="3644716" y="5859440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 4">
  <p:cSld name="7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ctrTitle"/>
          </p:nvPr>
        </p:nvSpPr>
        <p:spPr>
          <a:xfrm>
            <a:off x="3644716" y="4237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" type="subTitle"/>
          </p:nvPr>
        </p:nvSpPr>
        <p:spPr>
          <a:xfrm>
            <a:off x="3644716" y="5859440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/Section slide 3" showMasterSp="0">
  <p:cSld name="1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/>
          <p:nvPr>
            <p:ph type="ctrTitle"/>
          </p:nvPr>
        </p:nvSpPr>
        <p:spPr>
          <a:xfrm>
            <a:off x="473264" y="719668"/>
            <a:ext cx="8103469" cy="17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1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Quote/Section slide 3" showMasterSp="0">
  <p:cSld name="2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 txBox="1"/>
          <p:nvPr>
            <p:ph type="ctrTitle"/>
          </p:nvPr>
        </p:nvSpPr>
        <p:spPr>
          <a:xfrm>
            <a:off x="473264" y="719668"/>
            <a:ext cx="8103469" cy="17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uote/Section slide 3" showMasterSp="0">
  <p:cSld name="3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3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3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vertical img">
  <p:cSld name="Content 2 vertical im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>
            <p:ph idx="2" type="pic"/>
          </p:nvPr>
        </p:nvSpPr>
        <p:spPr>
          <a:xfrm>
            <a:off x="5397354" y="1465537"/>
            <a:ext cx="3746646" cy="53924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" name="Google Shape;24;p14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365567" y="1472184"/>
            <a:ext cx="4783746" cy="421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horizontal img">
  <p:cSld name="Content 3 horizontal im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/>
          <p:nvPr>
            <p:ph idx="2" type="pic"/>
          </p:nvPr>
        </p:nvSpPr>
        <p:spPr>
          <a:xfrm>
            <a:off x="3804114" y="1465320"/>
            <a:ext cx="5339886" cy="422942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15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365568" y="1472184"/>
            <a:ext cx="3117135" cy="422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1" showMasterSp="0">
  <p:cSld name="Imag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>
            <p:ph idx="2" type="pic"/>
          </p:nvPr>
        </p:nvSpPr>
        <p:spPr>
          <a:xfrm>
            <a:off x="-11152" y="-7340"/>
            <a:ext cx="9155151" cy="572645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16"/>
          <p:cNvSpPr txBox="1"/>
          <p:nvPr>
            <p:ph idx="10" type="dt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2" showMasterSp="0">
  <p:cSld name="Imag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>
            <p:ph idx="2" type="pic"/>
          </p:nvPr>
        </p:nvSpPr>
        <p:spPr>
          <a:xfrm>
            <a:off x="2897109" y="845779"/>
            <a:ext cx="6246892" cy="601222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17"/>
          <p:cNvSpPr/>
          <p:nvPr>
            <p:ph idx="3" type="pic"/>
          </p:nvPr>
        </p:nvSpPr>
        <p:spPr>
          <a:xfrm>
            <a:off x="1" y="0"/>
            <a:ext cx="3512247" cy="548888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1" name="Google Shape;41;p17"/>
          <p:cNvSpPr txBox="1"/>
          <p:nvPr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3" showMasterSp="0">
  <p:cSld name="Image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/>
          <p:nvPr>
            <p:ph idx="2" type="pic"/>
          </p:nvPr>
        </p:nvSpPr>
        <p:spPr>
          <a:xfrm>
            <a:off x="1" y="0"/>
            <a:ext cx="5923198" cy="562785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18"/>
          <p:cNvSpPr/>
          <p:nvPr>
            <p:ph idx="3" type="pic"/>
          </p:nvPr>
        </p:nvSpPr>
        <p:spPr>
          <a:xfrm>
            <a:off x="4921116" y="0"/>
            <a:ext cx="4222883" cy="29068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7" name="Google Shape;47;p18"/>
          <p:cNvSpPr/>
          <p:nvPr>
            <p:ph idx="4" type="pic"/>
          </p:nvPr>
        </p:nvSpPr>
        <p:spPr>
          <a:xfrm>
            <a:off x="4038093" y="3214455"/>
            <a:ext cx="5105905" cy="36435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8" name="Google Shape;48;p18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Section slide 1" showMasterSp="0">
  <p:cSld name="Quote/Section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ctrTitle"/>
          </p:nvPr>
        </p:nvSpPr>
        <p:spPr>
          <a:xfrm>
            <a:off x="473264" y="719668"/>
            <a:ext cx="8103469" cy="514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sz="65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Section slide 3" showMasterSp="0">
  <p:cSld name="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ctrTitle"/>
          </p:nvPr>
        </p:nvSpPr>
        <p:spPr>
          <a:xfrm>
            <a:off x="473264" y="719668"/>
            <a:ext cx="8103469" cy="514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marR="0" rtl="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A9E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6464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GHovCIND820/CIND820-Final-Project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hyperlink" Target="https://commons.wikimedia.org/wiki/File:Data_visualization_process_v1.png" TargetMode="External"/><Relationship Id="rId5" Type="http://schemas.openxmlformats.org/officeDocument/2006/relationships/hyperlink" Target="https://commons.wikimedia.org/wiki/File:Data_visualization_process_v1.p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379000" y="396625"/>
            <a:ext cx="4526400" cy="29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1082675" rtl="0" algn="l">
              <a:lnSpc>
                <a:spcPct val="100000"/>
              </a:lnSpc>
              <a:spcBef>
                <a:spcPts val="2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Market Research using Machine Learning Techniques for a New Car Company Entering The Space</a:t>
            </a:r>
            <a:endParaRPr/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449476" y="3897350"/>
            <a:ext cx="4278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1082675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082675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082675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082675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Author: Gregory Hovesen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200"/>
              <a:t>ID: 500769246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/>
              <a:t>Section: D10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/>
              <a:t>Supervisor: Dr. Kachana Padmanabhan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/>
              <a:t>December 3rd, 2021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082675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329fac9aa_0_93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Initial</a:t>
            </a:r>
            <a:r>
              <a:rPr lang="en-US"/>
              <a:t> Model</a:t>
            </a:r>
            <a:endParaRPr/>
          </a:p>
        </p:txBody>
      </p:sp>
      <p:sp>
        <p:nvSpPr>
          <p:cNvPr id="203" name="Google Shape;203;g10329fac9aa_0_93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204" name="Google Shape;204;g10329fac9aa_0_93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g10329fac9aa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900" y="119749"/>
            <a:ext cx="2515848" cy="14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0329fac9aa_0_93"/>
          <p:cNvSpPr txBox="1"/>
          <p:nvPr/>
        </p:nvSpPr>
        <p:spPr>
          <a:xfrm>
            <a:off x="355050" y="1345450"/>
            <a:ext cx="38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Linear Regression Model Creation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g10329fac9aa_0_93"/>
          <p:cNvSpPr txBox="1"/>
          <p:nvPr/>
        </p:nvSpPr>
        <p:spPr>
          <a:xfrm>
            <a:off x="355050" y="2378550"/>
            <a:ext cx="78111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train_test_split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 = Cleaned_Data.loc[:, [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'symboling'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'normalized-losses'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'fuel-type'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'aspiration'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'num-of-doors'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'body-style'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'drive-wheels'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'engine-location'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'wheel-base'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'length'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'width'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'height'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'curb-weight'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'num-of-cylinders'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'engine-size'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'fuel-system'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'bore'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'stroke'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'compression-ratio'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'horsepower'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'peak-rpm'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'city-mpg'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'highway-mpg'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y = Cleaned_Data.loc[:,</a:t>
            </a:r>
            <a:r>
              <a:rPr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'price'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X_train, X_test, y_train, y_test = train_test_split(X, y, test_size = 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random_state = 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329fac9aa_0_109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Initial Model - Results</a:t>
            </a:r>
            <a:endParaRPr/>
          </a:p>
        </p:txBody>
      </p:sp>
      <p:sp>
        <p:nvSpPr>
          <p:cNvPr id="213" name="Google Shape;213;g10329fac9aa_0_109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214" name="Google Shape;214;g10329fac9aa_0_109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" name="Google Shape;215;g10329fac9aa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888" y="315974"/>
            <a:ext cx="2515848" cy="14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0329fac9aa_0_109"/>
          <p:cNvPicPr preferRelativeResize="0"/>
          <p:nvPr/>
        </p:nvPicPr>
        <p:blipFill rotWithShape="1">
          <a:blip r:embed="rId4">
            <a:alphaModFix/>
          </a:blip>
          <a:srcRect b="3212" l="1185" r="36431" t="2037"/>
          <a:stretch/>
        </p:blipFill>
        <p:spPr>
          <a:xfrm>
            <a:off x="6478875" y="1658475"/>
            <a:ext cx="2603875" cy="16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0329fac9aa_0_109"/>
          <p:cNvSpPr txBox="1"/>
          <p:nvPr/>
        </p:nvSpPr>
        <p:spPr>
          <a:xfrm>
            <a:off x="5015975" y="3819350"/>
            <a:ext cx="378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Mean Absolute Error: 2929.7148881358653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Mean Squared Error: 19681481.204782143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Root Mean Squared Error: 4436.381544094483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 Squared Score:  0.6724444782976456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Explained Variance Score:  0.6770069282135331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g10329fac9aa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0100" y="1528615"/>
            <a:ext cx="20193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329fac9aa_0_163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Improvement Attempts</a:t>
            </a:r>
            <a:endParaRPr/>
          </a:p>
        </p:txBody>
      </p:sp>
      <p:sp>
        <p:nvSpPr>
          <p:cNvPr id="224" name="Google Shape;224;g10329fac9aa_0_163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225" name="Google Shape;225;g10329fac9aa_0_163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g10329fac9aa_0_163"/>
          <p:cNvSpPr txBox="1"/>
          <p:nvPr/>
        </p:nvSpPr>
        <p:spPr>
          <a:xfrm>
            <a:off x="578225" y="1737850"/>
            <a:ext cx="1812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Absolute Error: 2929.7148881358653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Squared Error: 19681481.204782143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Mean Squared Error: 4436.381544094483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Squared Score:  0.6724444782976456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Explained Variance Score:  0.6770069282135331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g10329fac9aa_0_163"/>
          <p:cNvSpPr txBox="1"/>
          <p:nvPr/>
        </p:nvSpPr>
        <p:spPr>
          <a:xfrm>
            <a:off x="3710400" y="1737850"/>
            <a:ext cx="1812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Absolute Error: 2761.4515413827135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Squared Error: 16448590.227534316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Mean Squared Error: 4055.686159891359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Squared Score:  0.7262489292757532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Explained Variance Score:  0.7333128779324034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g10329fac9aa_0_163"/>
          <p:cNvSpPr txBox="1"/>
          <p:nvPr/>
        </p:nvSpPr>
        <p:spPr>
          <a:xfrm>
            <a:off x="6723650" y="1737850"/>
            <a:ext cx="1812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Absolute Error: 2658.4179500122423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Squared Error: 15362685.307905115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Mean Squared Error: 3919.526158594316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Squared Score:  0.7443214589175706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Explained Variance Score:  0.7506434129780915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g10329fac9aa_0_163"/>
          <p:cNvSpPr/>
          <p:nvPr/>
        </p:nvSpPr>
        <p:spPr>
          <a:xfrm>
            <a:off x="2672175" y="3190800"/>
            <a:ext cx="728100" cy="4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0329fac9aa_0_163"/>
          <p:cNvSpPr/>
          <p:nvPr/>
        </p:nvSpPr>
        <p:spPr>
          <a:xfrm>
            <a:off x="5833125" y="3190800"/>
            <a:ext cx="728100" cy="4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g10329fac9aa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500" y="108000"/>
            <a:ext cx="31908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329fac9aa_0_125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Final </a:t>
            </a:r>
            <a:r>
              <a:rPr lang="en-US"/>
              <a:t>Improvements</a:t>
            </a:r>
            <a:endParaRPr/>
          </a:p>
        </p:txBody>
      </p:sp>
      <p:sp>
        <p:nvSpPr>
          <p:cNvPr id="237" name="Google Shape;237;g10329fac9aa_0_125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238" name="Google Shape;238;g10329fac9aa_0_125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g10329fac9aa_0_125"/>
          <p:cNvPicPr preferRelativeResize="0"/>
          <p:nvPr/>
        </p:nvPicPr>
        <p:blipFill rotWithShape="1">
          <a:blip r:embed="rId3">
            <a:alphaModFix/>
          </a:blip>
          <a:srcRect b="3212" l="1185" r="36431" t="2037"/>
          <a:stretch/>
        </p:blipFill>
        <p:spPr>
          <a:xfrm>
            <a:off x="6441500" y="100900"/>
            <a:ext cx="2603875" cy="16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0329fac9aa_0_125"/>
          <p:cNvSpPr txBox="1"/>
          <p:nvPr/>
        </p:nvSpPr>
        <p:spPr>
          <a:xfrm>
            <a:off x="411100" y="1345450"/>
            <a:ext cx="4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 of Dummy Variables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10329fac9aa_0_125"/>
          <p:cNvSpPr txBox="1"/>
          <p:nvPr/>
        </p:nvSpPr>
        <p:spPr>
          <a:xfrm>
            <a:off x="411100" y="1932000"/>
            <a:ext cx="50829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dummy_var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  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temp = pd.get_dummies(df[x], prefix=x, drop_first = </a:t>
            </a:r>
            <a:r>
              <a:rPr lang="en-U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df = pd.concat([df, temp], axis = 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df.drop([x], axis = 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inplace = </a:t>
            </a:r>
            <a:r>
              <a:rPr lang="en-U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df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g10329fac9aa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81400"/>
            <a:ext cx="8839200" cy="126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329fac9aa_0_140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Final Improvements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8" name="Google Shape;248;g10329fac9aa_0_140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249" name="Google Shape;249;g10329fac9aa_0_140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10329fac9aa_0_140"/>
          <p:cNvSpPr txBox="1"/>
          <p:nvPr/>
        </p:nvSpPr>
        <p:spPr>
          <a:xfrm>
            <a:off x="411100" y="1345450"/>
            <a:ext cx="4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Scaling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g10329fac9aa_0_140"/>
          <p:cNvSpPr txBox="1"/>
          <p:nvPr/>
        </p:nvSpPr>
        <p:spPr>
          <a:xfrm>
            <a:off x="411100" y="1840650"/>
            <a:ext cx="668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sklearn.preprocessing </a:t>
            </a: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StandardScaler,scale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sc = StandardScaler()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g10329fac9aa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75" y="3170775"/>
            <a:ext cx="8839201" cy="127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0329fac9aa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888" y="315974"/>
            <a:ext cx="2515848" cy="14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329fac9aa_0_180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Final</a:t>
            </a:r>
            <a:r>
              <a:rPr lang="en-US"/>
              <a:t> Model - Results</a:t>
            </a:r>
            <a:endParaRPr/>
          </a:p>
        </p:txBody>
      </p:sp>
      <p:sp>
        <p:nvSpPr>
          <p:cNvPr id="259" name="Google Shape;259;g10329fac9aa_0_180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260" name="Google Shape;260;g10329fac9aa_0_180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Google Shape;261;g10329fac9aa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888" y="315974"/>
            <a:ext cx="2515848" cy="14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0329fac9aa_0_180"/>
          <p:cNvPicPr preferRelativeResize="0"/>
          <p:nvPr/>
        </p:nvPicPr>
        <p:blipFill rotWithShape="1">
          <a:blip r:embed="rId4">
            <a:alphaModFix/>
          </a:blip>
          <a:srcRect b="3212" l="1185" r="36431" t="2037"/>
          <a:stretch/>
        </p:blipFill>
        <p:spPr>
          <a:xfrm>
            <a:off x="6478875" y="1658475"/>
            <a:ext cx="2603875" cy="16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0329fac9aa_0_180"/>
          <p:cNvSpPr txBox="1"/>
          <p:nvPr/>
        </p:nvSpPr>
        <p:spPr>
          <a:xfrm>
            <a:off x="5023075" y="3819350"/>
            <a:ext cx="378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Mean Absolute Error: 0.2663366808764814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Mean Squared Error: 0.19654533129512172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Root Mean Squared Error: 0.44333433353973584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 Squared Score:  0.7984514450107454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Explained Variance Score:  0.8067557546099543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g10329fac9aa_0_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050" y="1519088"/>
            <a:ext cx="19812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329fac9aa_0_192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Final Model - Plot</a:t>
            </a:r>
            <a:endParaRPr/>
          </a:p>
        </p:txBody>
      </p:sp>
      <p:sp>
        <p:nvSpPr>
          <p:cNvPr id="270" name="Google Shape;270;g10329fac9aa_0_192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271" name="Google Shape;271;g10329fac9aa_0_192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g10329fac9aa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25" y="1633290"/>
            <a:ext cx="638175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"/>
          <p:cNvSpPr txBox="1"/>
          <p:nvPr>
            <p:ph type="ctrTitle"/>
          </p:nvPr>
        </p:nvSpPr>
        <p:spPr>
          <a:xfrm>
            <a:off x="473264" y="1214806"/>
            <a:ext cx="78663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78" name="Google Shape;278;p10"/>
          <p:cNvSpPr txBox="1"/>
          <p:nvPr>
            <p:ph idx="10" type="dt"/>
          </p:nvPr>
        </p:nvSpPr>
        <p:spPr>
          <a:xfrm>
            <a:off x="6043077" y="6155267"/>
            <a:ext cx="230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279" name="Google Shape;279;p10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10"/>
          <p:cNvSpPr txBox="1"/>
          <p:nvPr/>
        </p:nvSpPr>
        <p:spPr>
          <a:xfrm>
            <a:off x="2943150" y="4092375"/>
            <a:ext cx="44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https://github.com/GHovCIND820/CIND820-Final-Project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>
            <p:ph type="title"/>
          </p:nvPr>
        </p:nvSpPr>
        <p:spPr>
          <a:xfrm>
            <a:off x="358418" y="429790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Resources</a:t>
            </a:r>
            <a:r>
              <a:rPr lang="en-US"/>
              <a:t> Used</a:t>
            </a:r>
            <a:endParaRPr/>
          </a:p>
        </p:txBody>
      </p:sp>
      <p:sp>
        <p:nvSpPr>
          <p:cNvPr id="112" name="Google Shape;112;p2"/>
          <p:cNvSpPr txBox="1"/>
          <p:nvPr>
            <p:ph idx="10" type="dt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0" y="1009075"/>
            <a:ext cx="2695025" cy="15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063" y="1034695"/>
            <a:ext cx="2603875" cy="14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925" y="1062612"/>
            <a:ext cx="3186449" cy="14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677425"/>
            <a:ext cx="31908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5675" y="2651799"/>
            <a:ext cx="2515848" cy="14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8">
            <a:alphaModFix/>
          </a:blip>
          <a:srcRect b="3212" l="1185" r="36431" t="2037"/>
          <a:stretch/>
        </p:blipFill>
        <p:spPr>
          <a:xfrm>
            <a:off x="6213300" y="2721600"/>
            <a:ext cx="2603875" cy="165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4793122"/>
            <a:ext cx="4757200" cy="8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10">
            <a:alphaModFix/>
          </a:blip>
          <a:srcRect b="45391" l="0" r="0" t="0"/>
          <a:stretch/>
        </p:blipFill>
        <p:spPr>
          <a:xfrm>
            <a:off x="5549925" y="4644999"/>
            <a:ext cx="3327576" cy="10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64012" y="5929850"/>
            <a:ext cx="815975" cy="8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How?</a:t>
            </a:r>
            <a:endParaRPr/>
          </a:p>
        </p:txBody>
      </p:sp>
      <p:sp>
        <p:nvSpPr>
          <p:cNvPr id="128" name="Google Shape;128;p4"/>
          <p:cNvSpPr txBox="1"/>
          <p:nvPr>
            <p:ph idx="10" type="dt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129" name="Google Shape;129;p4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38" y="1234888"/>
            <a:ext cx="8420324" cy="438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2681525" y="5792850"/>
            <a:ext cx="40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Image by author, inspired by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5"/>
              </a:rPr>
              <a:t>Farcaster at English Wikipedia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The Data</a:t>
            </a:r>
            <a:endParaRPr/>
          </a:p>
        </p:txBody>
      </p:sp>
      <p:sp>
        <p:nvSpPr>
          <p:cNvPr id="137" name="Google Shape;137;p3"/>
          <p:cNvSpPr txBox="1"/>
          <p:nvPr>
            <p:ph idx="10" type="dt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138" name="Google Shape;138;p3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523225" y="962350"/>
            <a:ext cx="82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Pouyaaskari. (2021, January 15). </a:t>
            </a: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Automobile-dataset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Kaggle. Retrieved September 27, 2021, from https://www.kaggle.com/pouyaaskari/automobile-dataset.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457825" y="1915375"/>
            <a:ext cx="82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1" name="Google Shape;14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3975"/>
            <a:ext cx="8839201" cy="19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329fac9aa_0_14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Cleaning</a:t>
            </a:r>
            <a:endParaRPr/>
          </a:p>
        </p:txBody>
      </p:sp>
      <p:sp>
        <p:nvSpPr>
          <p:cNvPr id="147" name="Google Shape;147;g10329fac9aa_0_14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148" name="Google Shape;148;g10329fac9aa_0_14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g10329fac9aa_0_14"/>
          <p:cNvSpPr txBox="1"/>
          <p:nvPr/>
        </p:nvSpPr>
        <p:spPr>
          <a:xfrm>
            <a:off x="457825" y="1915375"/>
            <a:ext cx="82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0" name="Google Shape;150;g10329fac9aa_0_14"/>
          <p:cNvPicPr preferRelativeResize="0"/>
          <p:nvPr/>
        </p:nvPicPr>
        <p:blipFill rotWithShape="1">
          <a:blip r:embed="rId3">
            <a:alphaModFix/>
          </a:blip>
          <a:srcRect b="3212" l="1185" r="36431" t="2037"/>
          <a:stretch/>
        </p:blipFill>
        <p:spPr>
          <a:xfrm>
            <a:off x="6437525" y="100900"/>
            <a:ext cx="2603875" cy="165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0329fac9aa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3975"/>
            <a:ext cx="406717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0329fac9aa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250" y="2404450"/>
            <a:ext cx="39909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0329fac9aa_0_14"/>
          <p:cNvSpPr/>
          <p:nvPr/>
        </p:nvSpPr>
        <p:spPr>
          <a:xfrm>
            <a:off x="4223175" y="3840100"/>
            <a:ext cx="728100" cy="4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329fac9aa_0_28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Target Variable</a:t>
            </a:r>
            <a:endParaRPr/>
          </a:p>
        </p:txBody>
      </p:sp>
      <p:sp>
        <p:nvSpPr>
          <p:cNvPr id="159" name="Google Shape;159;g10329fac9aa_0_28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160" name="Google Shape;160;g10329fac9aa_0_28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g10329fac9aa_0_28"/>
          <p:cNvSpPr txBox="1"/>
          <p:nvPr/>
        </p:nvSpPr>
        <p:spPr>
          <a:xfrm>
            <a:off x="457825" y="1915375"/>
            <a:ext cx="82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2" name="Google Shape;162;g10329fac9aa_0_28"/>
          <p:cNvPicPr preferRelativeResize="0"/>
          <p:nvPr/>
        </p:nvPicPr>
        <p:blipFill rotWithShape="1">
          <a:blip r:embed="rId3">
            <a:alphaModFix/>
          </a:blip>
          <a:srcRect b="45391" l="0" r="0" t="0"/>
          <a:stretch/>
        </p:blipFill>
        <p:spPr>
          <a:xfrm>
            <a:off x="5718100" y="85449"/>
            <a:ext cx="3327576" cy="10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0329fac9aa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915375"/>
            <a:ext cx="381952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0329fac9aa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575" y="1915375"/>
            <a:ext cx="39147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0329fac9aa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8150" y="5409772"/>
            <a:ext cx="4757200" cy="8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329fac9aa_0_49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Correlation Matrix</a:t>
            </a:r>
            <a:endParaRPr/>
          </a:p>
        </p:txBody>
      </p:sp>
      <p:sp>
        <p:nvSpPr>
          <p:cNvPr id="171" name="Google Shape;171;g10329fac9aa_0_49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172" name="Google Shape;172;g10329fac9aa_0_49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g10329fac9aa_0_49"/>
          <p:cNvSpPr txBox="1"/>
          <p:nvPr/>
        </p:nvSpPr>
        <p:spPr>
          <a:xfrm>
            <a:off x="457825" y="1915375"/>
            <a:ext cx="82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4" name="Google Shape;174;g10329fac9aa_0_49"/>
          <p:cNvPicPr preferRelativeResize="0"/>
          <p:nvPr/>
        </p:nvPicPr>
        <p:blipFill rotWithShape="1">
          <a:blip r:embed="rId3">
            <a:alphaModFix/>
          </a:blip>
          <a:srcRect b="45391" l="0" r="0" t="0"/>
          <a:stretch/>
        </p:blipFill>
        <p:spPr>
          <a:xfrm>
            <a:off x="5718100" y="85449"/>
            <a:ext cx="3327576" cy="10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0329fac9aa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575" y="1737000"/>
            <a:ext cx="4756500" cy="37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329fac9aa_0_70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Target vs High Correlation</a:t>
            </a:r>
            <a:endParaRPr/>
          </a:p>
        </p:txBody>
      </p:sp>
      <p:sp>
        <p:nvSpPr>
          <p:cNvPr id="181" name="Google Shape;181;g10329fac9aa_0_70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182" name="Google Shape;182;g10329fac9aa_0_70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g10329fac9aa_0_70"/>
          <p:cNvSpPr txBox="1"/>
          <p:nvPr/>
        </p:nvSpPr>
        <p:spPr>
          <a:xfrm>
            <a:off x="457825" y="1915375"/>
            <a:ext cx="82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4" name="Google Shape;184;g10329fac9aa_0_70"/>
          <p:cNvPicPr preferRelativeResize="0"/>
          <p:nvPr/>
        </p:nvPicPr>
        <p:blipFill rotWithShape="1">
          <a:blip r:embed="rId3">
            <a:alphaModFix/>
          </a:blip>
          <a:srcRect b="45391" l="0" r="0" t="0"/>
          <a:stretch/>
        </p:blipFill>
        <p:spPr>
          <a:xfrm>
            <a:off x="5718100" y="85449"/>
            <a:ext cx="3327576" cy="10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0329fac9aa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00" y="2345975"/>
            <a:ext cx="381952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0329fac9aa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4125" y="2345975"/>
            <a:ext cx="38195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329fac9aa_0_81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Target vs High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Negative-Correlation</a:t>
            </a:r>
            <a:endParaRPr/>
          </a:p>
        </p:txBody>
      </p:sp>
      <p:sp>
        <p:nvSpPr>
          <p:cNvPr id="192" name="Google Shape;192;g10329fac9aa_0_81"/>
          <p:cNvSpPr txBox="1"/>
          <p:nvPr>
            <p:ph idx="10" type="dt"/>
          </p:nvPr>
        </p:nvSpPr>
        <p:spPr>
          <a:xfrm>
            <a:off x="6032493" y="6155267"/>
            <a:ext cx="231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3, 2021     |</a:t>
            </a:r>
            <a:endParaRPr/>
          </a:p>
        </p:txBody>
      </p:sp>
      <p:sp>
        <p:nvSpPr>
          <p:cNvPr id="193" name="Google Shape;193;g10329fac9aa_0_81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g10329fac9aa_0_81"/>
          <p:cNvSpPr txBox="1"/>
          <p:nvPr/>
        </p:nvSpPr>
        <p:spPr>
          <a:xfrm>
            <a:off x="457825" y="1915375"/>
            <a:ext cx="82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5" name="Google Shape;195;g10329fac9aa_0_81"/>
          <p:cNvPicPr preferRelativeResize="0"/>
          <p:nvPr/>
        </p:nvPicPr>
        <p:blipFill rotWithShape="1">
          <a:blip r:embed="rId3">
            <a:alphaModFix/>
          </a:blip>
          <a:srcRect b="45391" l="0" r="0" t="0"/>
          <a:stretch/>
        </p:blipFill>
        <p:spPr>
          <a:xfrm>
            <a:off x="5718100" y="85449"/>
            <a:ext cx="3327576" cy="10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0329fac9aa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75" y="2339250"/>
            <a:ext cx="381952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0329fac9aa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2339250"/>
            <a:ext cx="38195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2017-11-20T16:23:43Z</dcterms:created>
</cp:coreProperties>
</file>